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6" r:id="rId17"/>
    <p:sldId id="275" r:id="rId18"/>
    <p:sldId id="278" r:id="rId19"/>
    <p:sldId id="279" r:id="rId20"/>
    <p:sldId id="280" r:id="rId21"/>
    <p:sldId id="281" r:id="rId22"/>
    <p:sldId id="272" r:id="rId23"/>
    <p:sldId id="282" r:id="rId24"/>
    <p:sldId id="283" r:id="rId25"/>
    <p:sldId id="284" r:id="rId26"/>
    <p:sldId id="28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5D6-559C-4D5F-A430-CB2EE68D558C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57E-7513-4EC5-AECE-A8EFC4131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14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5D6-559C-4D5F-A430-CB2EE68D558C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57E-7513-4EC5-AECE-A8EFC4131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2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5D6-559C-4D5F-A430-CB2EE68D558C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57E-7513-4EC5-AECE-A8EFC4131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3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5D6-559C-4D5F-A430-CB2EE68D558C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57E-7513-4EC5-AECE-A8EFC4131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7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5D6-559C-4D5F-A430-CB2EE68D558C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57E-7513-4EC5-AECE-A8EFC4131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2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5D6-559C-4D5F-A430-CB2EE68D558C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57E-7513-4EC5-AECE-A8EFC4131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4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5D6-559C-4D5F-A430-CB2EE68D558C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57E-7513-4EC5-AECE-A8EFC4131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6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5D6-559C-4D5F-A430-CB2EE68D558C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57E-7513-4EC5-AECE-A8EFC4131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5D6-559C-4D5F-A430-CB2EE68D558C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57E-7513-4EC5-AECE-A8EFC4131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9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5D6-559C-4D5F-A430-CB2EE68D558C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57E-7513-4EC5-AECE-A8EFC4131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3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5D6-559C-4D5F-A430-CB2EE68D558C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57E-7513-4EC5-AECE-A8EFC4131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6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295D6-559C-4D5F-A430-CB2EE68D558C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C057E-7513-4EC5-AECE-A8EFC4131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2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LJkZwTAbtk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4" Type="http://schemas.openxmlformats.org/officeDocument/2006/relationships/audio" Target="../media/media6.mp3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LJkZwTAbtk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49362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– TIẾT 24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1905000"/>
            <a:ext cx="9601200" cy="495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HÁT: BÀI </a:t>
            </a:r>
          </a:p>
          <a:p>
            <a:pPr marL="0" indent="0" algn="ctr">
              <a:buNone/>
            </a:pPr>
            <a:r>
              <a:rPr lang="en-US" sz="5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“TUỔI ĐỜI MÊNH MÔNG”</a:t>
            </a:r>
          </a:p>
          <a:p>
            <a:pPr marL="0" indent="0" algn="ctr">
              <a:buNone/>
            </a:pPr>
            <a:endParaRPr lang="en-US" sz="5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5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724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uoiDoiMenhM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0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(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60-61)</a:t>
            </a:r>
            <a:endParaRPr lang="en-US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https://www.youtube.com/watch?v=pLJkZwTAbtk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577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4" y="228600"/>
            <a:ext cx="8925636" cy="6553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b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39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506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49362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– TIẾT 24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1905000"/>
            <a:ext cx="9601200" cy="4953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HÁT: BÀI </a:t>
            </a:r>
          </a:p>
          <a:p>
            <a:pPr marL="0" indent="0" algn="ctr">
              <a:buNone/>
            </a:pPr>
            <a:r>
              <a:rPr lang="en-US" sz="5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“NỔI TRỐNG LÊN, </a:t>
            </a:r>
          </a:p>
          <a:p>
            <a:pPr marL="0" indent="0" algn="ctr">
              <a:buNone/>
            </a:pPr>
            <a:r>
              <a:rPr lang="en-US" sz="5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ƠI!”</a:t>
            </a:r>
            <a:endParaRPr lang="en-US" sz="5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5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endParaRPr lang="en-US" sz="5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99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228600"/>
            <a:ext cx="5029200" cy="6629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000" dirty="0" smtClean="0">
                <a:latin typeface="+mj-lt"/>
              </a:rPr>
              <a:t>sinh </a:t>
            </a:r>
            <a:r>
              <a:rPr lang="en-US" sz="7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7000" dirty="0" smtClean="0">
                <a:latin typeface="Times New Roman" pitchFamily="18" charset="0"/>
                <a:cs typeface="Times New Roman" pitchFamily="18" charset="0"/>
              </a:rPr>
              <a:t> 1930 </a:t>
            </a:r>
            <a:r>
              <a:rPr lang="en-US" sz="70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7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7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7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7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vi-VN" sz="2000" dirty="0">
              <a:latin typeface="+mj-lt"/>
            </a:endParaRPr>
          </a:p>
          <a:p>
            <a:pPr marL="0" indent="0" algn="ctr">
              <a:buNone/>
            </a:pPr>
            <a:endParaRPr lang="vi-VN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533400"/>
            <a:ext cx="4260273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1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0999"/>
            <a:ext cx="9144000" cy="60336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7200" dirty="0" smtClean="0">
                <a:latin typeface="+mj-lt"/>
              </a:rPr>
              <a:t>Bài</a:t>
            </a:r>
            <a:r>
              <a:rPr lang="vi-VN" sz="7200" dirty="0">
                <a:latin typeface="+mj-lt"/>
              </a:rPr>
              <a:t> 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vi-VN" sz="7200" i="1" dirty="0" smtClean="0">
                <a:latin typeface="+mj-lt"/>
              </a:rPr>
              <a:t>Như </a:t>
            </a:r>
            <a:r>
              <a:rPr lang="vi-VN" sz="7200" i="1" dirty="0">
                <a:latin typeface="+mj-lt"/>
              </a:rPr>
              <a:t>có Bác trong ngày đại </a:t>
            </a:r>
            <a:r>
              <a:rPr lang="vi-VN" sz="7200" i="1" dirty="0" smtClean="0">
                <a:latin typeface="+mj-lt"/>
              </a:rPr>
              <a:t>thắng</a:t>
            </a:r>
            <a:r>
              <a:rPr lang="en-US" sz="7200" i="1" dirty="0" smtClean="0">
                <a:latin typeface="+mj-lt"/>
              </a:rPr>
              <a:t>”</a:t>
            </a:r>
            <a:r>
              <a:rPr lang="vi-VN" sz="7200" dirty="0">
                <a:latin typeface="+mj-lt"/>
              </a:rPr>
              <a:t> được ông sáng tác đêm ngày 28 tháng 4 năm </a:t>
            </a:r>
            <a:r>
              <a:rPr lang="vi-VN" sz="7200" dirty="0" smtClean="0">
                <a:latin typeface="+mj-lt"/>
              </a:rPr>
              <a:t>1975</a:t>
            </a:r>
            <a:r>
              <a:rPr lang="en-US" sz="7200" dirty="0" smtClean="0">
                <a:latin typeface="+mj-lt"/>
              </a:rPr>
              <a:t>. </a:t>
            </a:r>
          </a:p>
          <a:p>
            <a:pPr marL="0" indent="0">
              <a:buNone/>
            </a:pPr>
            <a:endParaRPr lang="vi-VN" sz="2000" dirty="0">
              <a:latin typeface="+mj-lt"/>
            </a:endParaRPr>
          </a:p>
          <a:p>
            <a:endParaRPr lang="vi-VN" sz="2000" dirty="0">
              <a:latin typeface="+mj-lt"/>
            </a:endParaRPr>
          </a:p>
          <a:p>
            <a:pPr marL="0" indent="0" algn="ctr">
              <a:buNone/>
            </a:pPr>
            <a:endParaRPr lang="vi-VN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31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7000" dirty="0" smtClean="0">
                <a:latin typeface="+mj-lt"/>
              </a:rPr>
              <a:t>Nhiều </a:t>
            </a:r>
            <a:r>
              <a:rPr lang="vi-VN" sz="7000" dirty="0">
                <a:latin typeface="+mj-lt"/>
              </a:rPr>
              <a:t>bài hát thiếu nhi đã trở thành bài truyền thống qua nhiều thế hệ </a:t>
            </a:r>
            <a:r>
              <a:rPr lang="vi-VN" sz="7000" dirty="0" smtClean="0">
                <a:latin typeface="+mj-lt"/>
              </a:rPr>
              <a:t>như:</a:t>
            </a:r>
            <a:endParaRPr lang="vi-VN" sz="7000" dirty="0">
              <a:latin typeface="+mj-lt"/>
            </a:endParaRPr>
          </a:p>
          <a:p>
            <a:endParaRPr lang="vi-VN" sz="2000" dirty="0">
              <a:latin typeface="+mj-lt"/>
            </a:endParaRPr>
          </a:p>
          <a:p>
            <a:pPr marL="0" indent="0" algn="ctr">
              <a:buNone/>
            </a:pPr>
            <a:endParaRPr lang="vi-VN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5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855" y="13855"/>
            <a:ext cx="9144000" cy="6553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500" i="1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5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i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5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i="1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5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55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vi-VN" sz="5500" i="1" dirty="0" smtClean="0">
                <a:latin typeface="+mj-lt"/>
              </a:rPr>
              <a:t>Chiếc </a:t>
            </a:r>
            <a:r>
              <a:rPr lang="vi-VN" sz="5500" i="1" dirty="0">
                <a:latin typeface="+mj-lt"/>
              </a:rPr>
              <a:t>đèn ông </a:t>
            </a:r>
            <a:r>
              <a:rPr lang="vi-VN" sz="5500" i="1" dirty="0" smtClean="0">
                <a:latin typeface="+mj-lt"/>
              </a:rPr>
              <a:t>sao</a:t>
            </a:r>
            <a:endParaRPr lang="en-US" sz="5500" dirty="0">
              <a:latin typeface="+mj-lt"/>
            </a:endParaRPr>
          </a:p>
          <a:p>
            <a:pPr marL="0" indent="0" algn="ctr">
              <a:buNone/>
            </a:pPr>
            <a:r>
              <a:rPr lang="vi-VN" sz="5500" dirty="0">
                <a:latin typeface="+mj-lt"/>
              </a:rPr>
              <a:t> </a:t>
            </a:r>
            <a:r>
              <a:rPr lang="vi-VN" sz="5500" i="1" dirty="0">
                <a:latin typeface="+mj-lt"/>
              </a:rPr>
              <a:t>Hành khúc Đội thiếu niên Tiền phong Hồ Chí </a:t>
            </a:r>
            <a:r>
              <a:rPr lang="vi-VN" sz="5500" i="1" dirty="0" smtClean="0">
                <a:latin typeface="+mj-lt"/>
              </a:rPr>
              <a:t>Minh</a:t>
            </a:r>
            <a:endParaRPr lang="en-US" sz="5500" dirty="0">
              <a:latin typeface="+mj-lt"/>
            </a:endParaRPr>
          </a:p>
          <a:p>
            <a:pPr marL="0" indent="0" algn="ctr">
              <a:buNone/>
            </a:pPr>
            <a:r>
              <a:rPr lang="vi-VN" sz="5500" dirty="0">
                <a:latin typeface="+mj-lt"/>
              </a:rPr>
              <a:t> </a:t>
            </a:r>
            <a:r>
              <a:rPr lang="en-US" sz="5500" i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i="1" dirty="0" err="1" smtClean="0"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5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i="1" dirty="0" err="1" smtClean="0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5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i="1" dirty="0" err="1" smtClean="0"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55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5500" i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5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i="1" dirty="0" err="1" smtClean="0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sz="5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i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5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i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55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vi-VN" sz="5500" dirty="0">
                <a:latin typeface="+mj-lt"/>
              </a:rPr>
              <a:t> </a:t>
            </a:r>
            <a:r>
              <a:rPr lang="vi-VN" sz="5500" i="1" dirty="0" smtClean="0">
                <a:latin typeface="+mj-lt"/>
              </a:rPr>
              <a:t>Cô </a:t>
            </a:r>
            <a:r>
              <a:rPr lang="vi-VN" sz="5500" i="1" dirty="0">
                <a:latin typeface="+mj-lt"/>
              </a:rPr>
              <a:t>và </a:t>
            </a:r>
            <a:r>
              <a:rPr lang="vi-VN" sz="5500" i="1" dirty="0" smtClean="0">
                <a:latin typeface="+mj-lt"/>
              </a:rPr>
              <a:t>mẹ</a:t>
            </a:r>
            <a:r>
              <a:rPr lang="vi-VN" sz="5500" dirty="0" smtClean="0">
                <a:latin typeface="+mj-lt"/>
              </a:rPr>
              <a:t>...</a:t>
            </a:r>
            <a:endParaRPr lang="vi-VN" sz="5500" dirty="0">
              <a:latin typeface="+mj-lt"/>
            </a:endParaRPr>
          </a:p>
          <a:p>
            <a:endParaRPr lang="vi-VN" sz="2000" dirty="0">
              <a:latin typeface="+mj-lt"/>
            </a:endParaRPr>
          </a:p>
          <a:p>
            <a:endParaRPr lang="vi-VN" sz="2000" dirty="0">
              <a:latin typeface="+mj-lt"/>
            </a:endParaRPr>
          </a:p>
          <a:p>
            <a:pPr marL="0" indent="0" algn="ctr">
              <a:buNone/>
            </a:pPr>
            <a:endParaRPr lang="vi-VN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VaMe-HuongNhi-682546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5181600"/>
            <a:ext cx="609600" cy="609600"/>
          </a:xfrm>
          <a:prstGeom prst="rect">
            <a:avLst/>
          </a:prstGeom>
        </p:spPr>
      </p:pic>
      <p:pic>
        <p:nvPicPr>
          <p:cNvPr id="5" name="TienLenDoanVien-VA_99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457200"/>
            <a:ext cx="533400" cy="533400"/>
          </a:xfrm>
          <a:prstGeom prst="rect">
            <a:avLst/>
          </a:prstGeom>
        </p:spPr>
      </p:pic>
      <p:pic>
        <p:nvPicPr>
          <p:cNvPr id="6" name="ChiecDenOngSao-BjmkenftRica_ebxp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073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5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1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5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6500" dirty="0" smtClean="0">
                <a:latin typeface="+mj-lt"/>
              </a:rPr>
              <a:t>ăm </a:t>
            </a:r>
            <a:r>
              <a:rPr lang="vi-VN" sz="6500" dirty="0">
                <a:latin typeface="+mj-lt"/>
              </a:rPr>
              <a:t>1993, ông phổ lời Việt cho một </a:t>
            </a:r>
            <a:r>
              <a:rPr lang="vi-VN" sz="6500" dirty="0" smtClean="0">
                <a:latin typeface="+mj-lt"/>
              </a:rPr>
              <a:t>số</a:t>
            </a:r>
            <a:r>
              <a:rPr lang="en-US" sz="6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6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6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500" dirty="0" smtClean="0">
                <a:latin typeface="+mj-lt"/>
              </a:rPr>
              <a:t>trong </a:t>
            </a:r>
            <a:r>
              <a:rPr lang="vi-VN" sz="6500" dirty="0">
                <a:latin typeface="+mj-lt"/>
              </a:rPr>
              <a:t>phim hoạt hình Nhật </a:t>
            </a:r>
            <a:r>
              <a:rPr lang="vi-VN" sz="6500" dirty="0" smtClean="0">
                <a:latin typeface="+mj-lt"/>
              </a:rPr>
              <a:t>Bản</a:t>
            </a:r>
            <a:r>
              <a:rPr lang="en-US" sz="6500" dirty="0" smtClean="0">
                <a:latin typeface="+mj-lt"/>
              </a:rPr>
              <a:t> </a:t>
            </a:r>
            <a:r>
              <a:rPr lang="en-US" sz="6500" dirty="0" err="1" smtClean="0">
                <a:latin typeface="Times New Roman" pitchFamily="18" charset="0"/>
                <a:cs typeface="Times New Roman" pitchFamily="18" charset="0"/>
              </a:rPr>
              <a:t>Doremon</a:t>
            </a:r>
            <a:r>
              <a:rPr lang="vi-VN" sz="6500" dirty="0">
                <a:latin typeface="+mj-lt"/>
              </a:rPr>
              <a:t> cho Đội ca thiếu nhi Thành phố Hồ Chí Minh thể hiện. </a:t>
            </a:r>
          </a:p>
        </p:txBody>
      </p:sp>
    </p:spTree>
    <p:extLst>
      <p:ext uri="{BB962C8B-B14F-4D97-AF65-F5344CB8AC3E}">
        <p14:creationId xmlns:p14="http://schemas.microsoft.com/office/powerpoint/2010/main" val="35595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vi-VN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ngày 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28/2/1939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1/4/2001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vi-VN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63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7200" dirty="0" smtClean="0">
                <a:latin typeface="+mj-lt"/>
              </a:rPr>
              <a:t>Năm 2001, nhạc </a:t>
            </a:r>
            <a:r>
              <a:rPr lang="vi-VN" sz="7200" dirty="0">
                <a:latin typeface="+mj-lt"/>
              </a:rPr>
              <a:t>sĩ Phạm Tuyên được trao Giải thưởng Nhà nước về văn học nghệ </a:t>
            </a:r>
            <a:r>
              <a:rPr lang="vi-VN" sz="7200" dirty="0" smtClean="0">
                <a:latin typeface="+mj-lt"/>
              </a:rPr>
              <a:t>thuật</a:t>
            </a:r>
            <a:r>
              <a:rPr lang="en-US" sz="7200" dirty="0" smtClean="0">
                <a:latin typeface="+mj-lt"/>
              </a:rPr>
              <a:t>.</a:t>
            </a:r>
            <a:endParaRPr lang="vi-VN" sz="7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968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553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54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7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endParaRPr lang="vi-VN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67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84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ỔI TRỐNG LÊN CÁC BẠN 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9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81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(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46-47)</a:t>
            </a:r>
            <a:endParaRPr lang="en-US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https://www.youtube.com/watch?v=pLJkZwTAbtk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79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4" y="228600"/>
            <a:ext cx="8925636" cy="6553200"/>
          </a:xfrm>
        </p:spPr>
        <p:txBody>
          <a:bodyPr>
            <a:normAutofit/>
          </a:bodyPr>
          <a:lstStyle/>
          <a:p>
            <a:pPr algn="l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75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294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172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8000" dirty="0" smtClean="0">
                <a:latin typeface="+mj-lt"/>
                <a:cs typeface="Times New Roman" panose="02020603050405020304" pitchFamily="18" charset="0"/>
              </a:rPr>
              <a:t>một </a:t>
            </a:r>
            <a:r>
              <a:rPr lang="vi-VN" sz="8000" dirty="0">
                <a:latin typeface="+mj-lt"/>
                <a:cs typeface="Times New Roman" panose="02020603050405020304" pitchFamily="18" charset="0"/>
              </a:rPr>
              <a:t>trong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ững 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 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56057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600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khúc 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đến rộng rãi là 236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51812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là 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chuyên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60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302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iễm xưa” - Diễm của ngày xưa và cố nhạc sĩ Trịnh Công S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021" y="1576552"/>
            <a:ext cx="4572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129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477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minh.                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208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 marL="0" indent="0" algn="ctr">
              <a:buNone/>
            </a:pP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56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6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minh)</a:t>
            </a:r>
          </a:p>
          <a:p>
            <a:pPr marL="0" indent="0" algn="just">
              <a:buNone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CS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" y="4724400"/>
            <a:ext cx="990600" cy="990600"/>
          </a:xfrm>
          <a:prstGeom prst="rect">
            <a:avLst/>
          </a:prstGeom>
        </p:spPr>
      </p:pic>
      <p:pic>
        <p:nvPicPr>
          <p:cNvPr id="9" name="TCS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6283" y="4724400"/>
            <a:ext cx="990600" cy="990600"/>
          </a:xfrm>
          <a:prstGeom prst="rect">
            <a:avLst/>
          </a:prstGeom>
        </p:spPr>
      </p:pic>
      <p:pic>
        <p:nvPicPr>
          <p:cNvPr id="5" name="NoiVongTayLo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8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81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6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414</Words>
  <Application>Microsoft Office PowerPoint</Application>
  <PresentationFormat>On-screen Show (4:3)</PresentationFormat>
  <Paragraphs>49</Paragraphs>
  <Slides>26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KHỐI 8 – TIẾT 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Bài tập ở nhà 1. Nêu nội dung và ý nghĩa của bài hát Tuổi đời mênh mông? 2. Luyện tập bài hát Tuổi đời mênh mông. 3. Đọc tên nốt bài TĐN số 6.  </vt:lpstr>
      <vt:lpstr>PowerPoint Presentation</vt:lpstr>
      <vt:lpstr>KHỐI 8 – TIẾT 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Bài tập ở nhà 1. Nêu nội dung và ý nghĩa của bài hát Nổi trống lên, các bạn ơi? 2. Luyện tập bài hát Nổi trống lên, các bạn ơi . 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KHỐI 8 – TUẦN 24 </dc:title>
  <dc:creator>AutoBVT</dc:creator>
  <cp:lastModifiedBy>AutoBVT</cp:lastModifiedBy>
  <cp:revision>21</cp:revision>
  <dcterms:created xsi:type="dcterms:W3CDTF">2021-02-19T00:50:42Z</dcterms:created>
  <dcterms:modified xsi:type="dcterms:W3CDTF">2021-02-19T15:23:28Z</dcterms:modified>
</cp:coreProperties>
</file>